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80" r:id="rId18"/>
    <p:sldId id="273" r:id="rId19"/>
    <p:sldId id="281" r:id="rId20"/>
    <p:sldId id="288" r:id="rId21"/>
    <p:sldId id="278" r:id="rId22"/>
    <p:sldId id="275" r:id="rId23"/>
    <p:sldId id="283" r:id="rId24"/>
    <p:sldId id="284" r:id="rId25"/>
    <p:sldId id="285" r:id="rId26"/>
    <p:sldId id="277" r:id="rId27"/>
    <p:sldId id="286" r:id="rId28"/>
    <p:sldId id="287" r:id="rId29"/>
    <p:sldId id="289" r:id="rId30"/>
    <p:sldId id="274" r:id="rId31"/>
    <p:sldId id="282" r:id="rId32"/>
    <p:sldId id="279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pQurCxmSrR1B6jJZ+YiitQ==" hashData="/PLWLTIv3EXKYt9Q1g0lDlFcAi/GuAoZjU3TyQFlhDJ0eqt3/UpLfbcYsB8O81XD7Ru/MW2ou1n61+6VP+Sfg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680" autoAdjust="0"/>
  </p:normalViewPr>
  <p:slideViewPr>
    <p:cSldViewPr snapToGrid="0">
      <p:cViewPr varScale="1">
        <p:scale>
          <a:sx n="60" d="100"/>
          <a:sy n="60" d="100"/>
        </p:scale>
        <p:origin x="1550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98FB1-7870-4405-B3A0-3929D43C24A3}" type="datetimeFigureOut">
              <a:rPr lang="it-IT" smtClean="0"/>
              <a:t>27/05/2025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6A389-EEC7-4AFB-9EAB-D56E2018415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22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A389-EEC7-4AFB-9EAB-D56E2018415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300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A389-EEC7-4AFB-9EAB-D56E2018415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772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A389-EEC7-4AFB-9EAB-D56E2018415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483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6A389-EEC7-4AFB-9EAB-D56E2018415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7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57FE4E-1D08-337C-B22A-A233BD96F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4B041DA-C59D-91CC-87E1-D41372632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9D4C7FF-7480-565C-3836-755BA6F1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F953-15CC-4C62-9DF4-EF5FC816A5E8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89D0F1-04BF-E723-3812-C2396912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14443F-9821-9402-89E9-089AAB9F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38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519C48-F97B-3BCF-C966-3C8D4171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2D394E6-B442-728B-1B82-6B4EDC654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97771B-EAFF-2D7F-B947-F7EDA6D24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0E69-9468-4542-9C43-B5718FBA4DD9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FC0E8F8-4FCD-86E0-0681-03FC4335C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8F87A6-07FF-DC16-E95A-0B06F538D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034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7A3A13-963F-4DF8-FF10-BEE75857B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FC2BE2-4060-9317-848C-3DCE2F20C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F0480C-CB34-D900-624A-15DDA7D8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88CDD-83A2-48A7-8720-985CA1B2FA79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CD593E-B427-A224-FFAB-F55CF7DF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79D187-898D-509B-FF06-C3F644F1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3122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E0EFEE-8A8D-97D4-E0FC-E606A547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3FB35D-CC1D-11A2-6DE4-212688A5D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AAFB2B-05A1-FB61-AC4A-6F2DDF5EB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1B2C1-B0A3-4BE3-8E77-3C789E6258BF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48152E-863D-4AAA-9C93-EA068DE0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133A60-38AC-3201-BB5B-694E4B679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48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EE5024-A55C-20D1-6F2A-7378E4A4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477D02-15B4-9AA5-5C20-91D91F1E0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A6F2786-D830-156D-0C27-2FE40473D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FDF97-ECE1-4E9A-A714-6DF7A9EE5EC2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E1BEF8-B061-AD96-D84F-E6769ABD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DD4875-6B1D-7C14-ADD8-4DD594C8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224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18BC19-8AFF-21F9-1721-A27B6C88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929A13-F7FD-74AB-2F7C-3A1CEF02A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003579-F044-B27A-4B5C-746A2EAE7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ACFCB1-87D5-837A-D47E-76EC838C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DF886-DD0B-4492-97A7-642AEFFF3284}" type="datetime1">
              <a:rPr lang="it-IT" smtClean="0"/>
              <a:t>27/05/2025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B51A87-59B3-AFBF-A424-7B309208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AC5896-3E82-14A4-B119-CA2D6821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4455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35387B-E7FE-29CC-92C3-968C1914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F46091-ECEA-DFD1-489D-88D6F551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C939A7A-8CD9-1C55-4F77-5B8AAB80C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5491596-6756-E476-0599-24788E3EE6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B022068-7B0A-531E-9FE8-A269042C1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868498D-99CE-268F-77D4-5D35A7002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56D29-5E45-42C7-A227-291EEFBEA525}" type="datetime1">
              <a:rPr lang="it-IT" smtClean="0"/>
              <a:t>27/05/2025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86E99D4-4B0A-D4CD-10AF-12F62966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4FFBA21-013E-AD5D-8052-FD49370B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7343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804993-7627-F41A-C5F1-2E8A7530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8B176A8-208C-727A-DEAB-47C16E2C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44782-B304-4297-A0A1-809B8918CC8B}" type="datetime1">
              <a:rPr lang="it-IT" smtClean="0"/>
              <a:t>27/05/2025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D831DF8-D9FF-F51F-C6E3-99D719D4D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671C50-DAA0-B269-185E-B559195D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14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7E956BB-8329-DA63-B0DD-0636C9A16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60B7-C795-441B-A5E9-00B96284374B}" type="datetime1">
              <a:rPr lang="it-IT" smtClean="0"/>
              <a:t>27/05/2025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DF90EEA-66CF-459B-DF7C-3780B2DAD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4C2442C-7C06-5757-49B4-305A9AE9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327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459613-9110-CB18-4A79-BA4183BB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B3AE6C-E424-E09A-099C-DCB88BB4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24AF866-6239-3130-331E-7990B0977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BBC875-B706-368B-625F-D89CE98A1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73F3C-A71E-4FA8-8265-CFC055EBF089}" type="datetime1">
              <a:rPr lang="it-IT" smtClean="0"/>
              <a:t>27/05/2025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A368EB6-A1E6-7A39-92A3-369836CE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DA7780C-402A-DEC2-3D1E-9DFE454D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84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98E43-4574-E71E-0BD5-27F83A7C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A15822A-7F61-20F8-319F-9ACB2BD189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6657E0-FD69-E291-042B-A4F68026CB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98E364-75BF-1012-1F7F-996F97BF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B0F29-A498-4D4C-898B-E1298C5E8419}" type="datetime1">
              <a:rPr lang="it-IT" smtClean="0"/>
              <a:t>27/05/2025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1D64FC-ECED-8178-B02C-9D21605DC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7C0330-6DF1-ABDF-A2E7-67612CA2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54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3565CC5-35C6-D469-1C87-311DC854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790625-06FD-5B9C-F420-003CD4153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9E67C4-515D-E8A0-8AE4-3E04CB8A34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EEF131-E22C-40D9-8064-3649440CBE59}" type="datetime1">
              <a:rPr lang="it-IT" smtClean="0"/>
              <a:t>27/05/2025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D77ADF-23AE-A791-908C-20B1D454B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36FFDE-F19C-0D54-2E70-C600EBBE5C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2DDF56-7B91-4B01-9C01-9E940BA2BCA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304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0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0.png"/><Relationship Id="rId7" Type="http://schemas.openxmlformats.org/officeDocument/2006/relationships/image" Target="../media/image8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Carattere, logo, schermata&#10;&#10;Descrizione generata automaticamente">
            <a:extLst>
              <a:ext uri="{FF2B5EF4-FFF2-40B4-BE49-F238E27FC236}">
                <a16:creationId xmlns:a16="http://schemas.microsoft.com/office/drawing/2014/main" id="{C47C7F2D-63BF-D226-0727-79A05943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55" y="-8515"/>
            <a:ext cx="9447175" cy="6893884"/>
          </a:xfrm>
          <a:prstGeom prst="rect">
            <a:avLst/>
          </a:prstGeom>
        </p:spPr>
      </p:pic>
      <p:sp>
        <p:nvSpPr>
          <p:cNvPr id="6" name="Triangolo isoscele 5">
            <a:extLst>
              <a:ext uri="{FF2B5EF4-FFF2-40B4-BE49-F238E27FC236}">
                <a16:creationId xmlns:a16="http://schemas.microsoft.com/office/drawing/2014/main" id="{AEE3729B-A0C7-0D8E-7EB4-66A372C5B4F0}"/>
              </a:ext>
            </a:extLst>
          </p:cNvPr>
          <p:cNvSpPr/>
          <p:nvPr/>
        </p:nvSpPr>
        <p:spPr>
          <a:xfrm rot="10800000">
            <a:off x="2498102" y="-8515"/>
            <a:ext cx="6825002" cy="8322956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B5DB30D-AB2D-B7BA-D5E1-10E471B4696E}"/>
              </a:ext>
            </a:extLst>
          </p:cNvPr>
          <p:cNvSpPr txBox="1"/>
          <p:nvPr/>
        </p:nvSpPr>
        <p:spPr>
          <a:xfrm>
            <a:off x="523263" y="1667701"/>
            <a:ext cx="8177677" cy="18158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Modeling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 and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controlling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 the Mars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Helicopter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Ingenuity</a:t>
            </a:r>
            <a:endParaRPr lang="it-IT" sz="36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  <a:p>
            <a:endParaRPr lang="it-IT" sz="20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sz="2000" b="0" dirty="0">
              <a:solidFill>
                <a:srgbClr val="822433"/>
              </a:solidFill>
              <a:effectLst/>
              <a:latin typeface="Frutiger" panose="020B0500000000000000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8E13AA-6D3D-7C30-3EA0-DE327B174731}"/>
              </a:ext>
            </a:extLst>
          </p:cNvPr>
          <p:cNvSpPr txBox="1"/>
          <p:nvPr/>
        </p:nvSpPr>
        <p:spPr>
          <a:xfrm>
            <a:off x="523263" y="2856430"/>
            <a:ext cx="705588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300"/>
              </a:lnSpc>
            </a:pPr>
            <a:r>
              <a:rPr lang="en-US" sz="2400" b="0" dirty="0">
                <a:solidFill>
                  <a:srgbClr val="822433"/>
                </a:solidFill>
                <a:effectLst/>
                <a:latin typeface="Frutiger" panose="020B0500000000000000" pitchFamily="34" charset="0"/>
              </a:rPr>
              <a:t>Course of Control problems in robotics</a:t>
            </a:r>
          </a:p>
          <a:p>
            <a:pPr>
              <a:lnSpc>
                <a:spcPts val="3300"/>
              </a:lnSpc>
            </a:pPr>
            <a:r>
              <a:rPr lang="en-US" sz="2400" dirty="0">
                <a:solidFill>
                  <a:srgbClr val="822433"/>
                </a:solidFill>
                <a:latin typeface="Frutiger" panose="020B0500000000000000" pitchFamily="34" charset="0"/>
              </a:rPr>
              <a:t>Master's Degree in Control Engineering</a:t>
            </a:r>
          </a:p>
          <a:p>
            <a:pPr>
              <a:lnSpc>
                <a:spcPts val="3300"/>
              </a:lnSpc>
            </a:pPr>
            <a:r>
              <a:rPr lang="it-IT" sz="1500" b="1" dirty="0">
                <a:latin typeface="Frutiger" panose="020B0500000000000000" pitchFamily="34" charset="0"/>
              </a:rPr>
              <a:t>Davide De Santis      Simone Orelli      Antonio Rapuano      Mert </a:t>
            </a:r>
            <a:r>
              <a:rPr lang="it-IT" sz="1500" b="1" dirty="0" err="1">
                <a:latin typeface="Frutiger" panose="020B0500000000000000" pitchFamily="34" charset="0"/>
              </a:rPr>
              <a:t>Tekyurt</a:t>
            </a:r>
            <a:endParaRPr lang="it-IT" sz="1500" b="1" dirty="0">
              <a:latin typeface="Frutiger" panose="020B0500000000000000" pitchFamily="34" charset="0"/>
            </a:endParaRPr>
          </a:p>
          <a:p>
            <a:pPr>
              <a:lnSpc>
                <a:spcPts val="3300"/>
              </a:lnSpc>
            </a:pP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Academic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Year</a:t>
            </a:r>
            <a:r>
              <a:rPr lang="it-IT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2023/2024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141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Actuator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dynamics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10</a:t>
            </a:fld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The input signals are not instantaneous, but they are influenced by the actuator dynamics:</a:t>
            </a: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Trivial physically realizable feedforward controller: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Resulting actuator open-loop transfer functions: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10D9BEE8-38A1-FD95-17E0-8A38D3833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2926" y="5315109"/>
            <a:ext cx="3446145" cy="634365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73BE2A7D-7336-A22E-B470-92981251D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4294" y="3799549"/>
            <a:ext cx="4423410" cy="754380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C704A780-BBBE-2AB0-3B47-BEF79833CE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07029" y="2385545"/>
            <a:ext cx="6377940" cy="7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85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3 Control via I/O feedback </a:t>
            </a:r>
            <a:r>
              <a:rPr lang="it-IT" sz="18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linearization</a:t>
            </a:r>
            <a:endParaRPr lang="it-IT" sz="18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11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68ED04F-FF7B-4B1E-E78D-A33814BA2CD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834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State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space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representation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12</a:t>
            </a:fld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7162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Nonlinear state-space representation of the helicopter dynamics:</a:t>
            </a: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where the total thrust generated by the rotors is: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Change of coordinates for the positional dynamics into the inertial frame: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442CCF1D-9645-DF12-31F1-97BCCF2B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235" y="2307807"/>
            <a:ext cx="5383530" cy="1491615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DB73A6A1-4189-096F-81EB-102201893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7322" y="4560811"/>
            <a:ext cx="1697355" cy="3429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C1A7756D-EE31-866D-9F9B-E790CB7A7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4166" y="5639724"/>
            <a:ext cx="6463665" cy="78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2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Position control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law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13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16296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to cancel the nonlinearities of the positional dynamics:</a:t>
                </a: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The new input-to-output transfer function is: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This can be controlled using a PD controller with a feedforward term: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6296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38" t="-15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C1EBB049-1A86-2639-2EF6-9BA1FBA1F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5640" y="2258083"/>
            <a:ext cx="5760720" cy="634365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2D8DDBDC-8590-CAA3-82F4-37FDFA8C8E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52875" y="3588363"/>
            <a:ext cx="4286250" cy="754380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275A18A9-1DB9-CD9E-DA1D-4637E1A66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5632" y="5080422"/>
            <a:ext cx="5880735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45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Orientation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control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law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58979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            Small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≈0 </m:t>
                    </m:r>
                  </m:oMath>
                </a14:m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(the inputs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are kept decoupled). 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Therefore, the orientation control law is:</a:t>
                </a: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The new input-to-output transfer function is: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This can be controlled using a proportional controller with a feedforward term: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58979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38" t="-14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C01F3ED2-2013-6E08-99DA-83C36222C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4295" y="2449492"/>
            <a:ext cx="4423410" cy="1114425"/>
          </a:xfrm>
          <a:prstGeom prst="rect">
            <a:avLst/>
          </a:prstGeom>
        </p:spPr>
      </p:pic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61D98EAF-51E0-DB17-6653-BC9B76AF8F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5723" y="4172447"/>
            <a:ext cx="4440555" cy="75438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8C0C7506-CDDF-C69C-14D0-BC441BD36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4310" y="5513267"/>
            <a:ext cx="4183380" cy="113157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CBEC418-88A4-A8C7-E241-A65722D3FAC9}"/>
              </a:ext>
            </a:extLst>
          </p:cNvPr>
          <p:cNvSpPr txBox="1"/>
          <p:nvPr/>
        </p:nvSpPr>
        <p:spPr>
          <a:xfrm>
            <a:off x="8307705" y="2719442"/>
            <a:ext cx="239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FA26E1E-4AAC-D712-A947-AE3B47B970BC}"/>
              </a:ext>
            </a:extLst>
          </p:cNvPr>
          <p:cNvSpPr txBox="1"/>
          <p:nvPr/>
        </p:nvSpPr>
        <p:spPr>
          <a:xfrm>
            <a:off x="838200" y="1568215"/>
            <a:ext cx="1569660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ASSUMPTION</a:t>
            </a:r>
          </a:p>
        </p:txBody>
      </p:sp>
    </p:spTree>
    <p:extLst>
      <p:ext uri="{BB962C8B-B14F-4D97-AF65-F5344CB8AC3E}">
        <p14:creationId xmlns:p14="http://schemas.microsoft.com/office/powerpoint/2010/main" val="428766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Forced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zero dynamics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15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315371"/>
                <a:ext cx="10515600" cy="318999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After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plugging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the feedback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linearizing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control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law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, the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nonlinear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part of the system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is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rendered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unobservable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. The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latter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behaves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as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follows</a:t>
                </a: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:</a:t>
                </a:r>
              </a:p>
              <a:p>
                <a:pPr marL="0" indent="0" algn="just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b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</a:b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This depends on the forces applied by the rotors, meaning that there exist dummy inputs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making the robot behavior “goofy” and unpredictable.</a:t>
                </a: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15371"/>
                <a:ext cx="10515600" cy="3189998"/>
              </a:xfrm>
              <a:prstGeom prst="rect">
                <a:avLst/>
              </a:prstGeom>
              <a:blipFill>
                <a:blip r:embed="rId3"/>
                <a:stretch>
                  <a:fillRect l="-638" t="-6501" r="-5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9C055A3-6ABB-C50E-AFD9-3AFA2E39B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7037" y="3186423"/>
            <a:ext cx="62579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39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Actuation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16</a:t>
            </a:fld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5589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DEF887-3600-77A9-6A83-D8BD6C09B7B9}"/>
              </a:ext>
            </a:extLst>
          </p:cNvPr>
          <p:cNvSpPr txBox="1"/>
          <p:nvPr/>
        </p:nvSpPr>
        <p:spPr>
          <a:xfrm>
            <a:off x="838200" y="1803187"/>
            <a:ext cx="782587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GOAL</a:t>
            </a:r>
          </a:p>
        </p:txBody>
      </p:sp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E9CDE061-BBDE-E516-E58F-005824927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509971"/>
            <a:ext cx="2811780" cy="3669030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DFC7BFAE-E515-0903-E9DA-790B6A4AF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9060" y="3429000"/>
            <a:ext cx="1851660" cy="14916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57A8D8B4-FA8F-39D8-55F3-0F02C60EE0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9542" y="1817831"/>
                <a:ext cx="930869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  Given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 b="0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find the corresponding actuator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20" name="Segnaposto contenuto 2">
                <a:extLst>
                  <a:ext uri="{FF2B5EF4-FFF2-40B4-BE49-F238E27FC236}">
                    <a16:creationId xmlns:a16="http://schemas.microsoft.com/office/drawing/2014/main" id="{57A8D8B4-FA8F-39D8-55F3-0F02C60EE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2" y="1817831"/>
                <a:ext cx="9308690" cy="4351338"/>
              </a:xfrm>
              <a:prstGeom prst="rect">
                <a:avLst/>
              </a:prstGeom>
              <a:blipFill>
                <a:blip r:embed="rId7"/>
                <a:stretch>
                  <a:fillRect t="-1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ella 23">
                <a:extLst>
                  <a:ext uri="{FF2B5EF4-FFF2-40B4-BE49-F238E27FC236}">
                    <a16:creationId xmlns:a16="http://schemas.microsoft.com/office/drawing/2014/main" id="{7FE6E592-94BA-E05B-4A3E-1AD4A2774F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464211"/>
                  </p:ext>
                </p:extLst>
              </p:nvPr>
            </p:nvGraphicFramePr>
            <p:xfrm>
              <a:off x="6332221" y="2784163"/>
              <a:ext cx="4709158" cy="294500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1791836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Control </a:t>
                          </a:r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signal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Range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Thrust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vector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tilt angle (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𝑋𝑍</m:t>
                              </m:r>
                            </m:oMath>
                          </a14:m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plane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−10, 10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°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Thrust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vector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tilt angle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600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it-IT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plane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it-IT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−10, 10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°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0, 2800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𝑟𝑝𝑚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012218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−2800, 0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𝑟𝑝𝑚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92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ella 23">
                <a:extLst>
                  <a:ext uri="{FF2B5EF4-FFF2-40B4-BE49-F238E27FC236}">
                    <a16:creationId xmlns:a16="http://schemas.microsoft.com/office/drawing/2014/main" id="{7FE6E592-94BA-E05B-4A3E-1AD4A2774F2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5464211"/>
                  </p:ext>
                </p:extLst>
              </p:nvPr>
            </p:nvGraphicFramePr>
            <p:xfrm>
              <a:off x="6332221" y="2784163"/>
              <a:ext cx="4709158" cy="294500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1791836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Control </a:t>
                          </a:r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signal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Range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10" t="-69474" r="-140248" b="-34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69474" r="-190385" b="-34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69474" r="-678" b="-349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10" t="-147706" r="-140248" b="-204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147706" r="-190385" b="-204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147706" r="-678" b="-204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250000" r="-190385" b="-106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250000" r="-678" b="-106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012218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346789" r="-190385" b="-5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346789" r="-678" b="-55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925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033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>
                <a:solidFill>
                  <a:srgbClr val="822433"/>
                </a:solidFill>
                <a:latin typeface="Frutiger" panose="020B0500000000000000" pitchFamily="34" charset="0"/>
              </a:rPr>
              <a:t>Desired trajectory</a:t>
            </a:r>
            <a:br>
              <a:rPr lang="it-IT" sz="360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17</a:t>
            </a:fld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782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required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swap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cyclically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between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an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helical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trajectory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(70 seconds) and a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static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reference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in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origin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(30 seconds).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desired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yaw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null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698068DC-CD25-47DB-D9FA-973F2B3C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755265"/>
            <a:ext cx="5777865" cy="31203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5ED1AD1-BFFF-1FA8-F8BB-4BA01A663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7" t="5793" b="14952"/>
          <a:stretch/>
        </p:blipFill>
        <p:spPr>
          <a:xfrm>
            <a:off x="6616065" y="2491994"/>
            <a:ext cx="5469082" cy="36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35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attitude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18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ABDD83-8A81-2FB9-AAD2-C8F0BB16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862" y="1536842"/>
            <a:ext cx="8240275" cy="35247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FFECBA-FB66-9CDF-F4C1-AEE88F4B969E}"/>
              </a:ext>
            </a:extLst>
          </p:cNvPr>
          <p:cNvSpPr txBox="1"/>
          <p:nvPr/>
        </p:nvSpPr>
        <p:spPr>
          <a:xfrm>
            <a:off x="838200" y="5061584"/>
            <a:ext cx="105156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Acceptable evolution of the pitch angle.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Noticeable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fluctuations of the roll angle that induce Ingenuity to assume an unrealistic behavior.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S</a:t>
            </a: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mall angles assumption is violated, leading to a significant error in the yaw angle whose reference is not followed.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In the end the abrupt change in the reference causes the bursting of the examined states.</a:t>
            </a:r>
          </a:p>
        </p:txBody>
      </p:sp>
    </p:spTree>
    <p:extLst>
      <p:ext uri="{BB962C8B-B14F-4D97-AF65-F5344CB8AC3E}">
        <p14:creationId xmlns:p14="http://schemas.microsoft.com/office/powerpoint/2010/main" val="4139282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swashplate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angles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19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D961957-DD1A-F98A-43C3-A98838CE6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915" y="1688767"/>
            <a:ext cx="8202170" cy="371526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FC3B81-C759-AD69-9B96-1D35823C8EBF}"/>
              </a:ext>
            </a:extLst>
          </p:cNvPr>
          <p:cNvSpPr txBox="1"/>
          <p:nvPr/>
        </p:nvSpPr>
        <p:spPr>
          <a:xfrm>
            <a:off x="838199" y="5404035"/>
            <a:ext cx="10515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T</a:t>
            </a:r>
            <a:r>
              <a:rPr lang="en-US" sz="2000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he value of the angle β breaks the constraint.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If saturations were imposed on the input signals, the system would fail to track the trajectory and diverge even in the initial phase.</a:t>
            </a:r>
            <a:endParaRPr lang="it-IT" sz="2000" dirty="0">
              <a:solidFill>
                <a:schemeClr val="bg2">
                  <a:lumMod val="10000"/>
                </a:schemeClr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4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1 </a:t>
            </a:r>
            <a:r>
              <a:rPr lang="it-IT" sz="18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Introduction</a:t>
            </a:r>
            <a:endParaRPr lang="it-IT" sz="18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F2A058-C7BD-8215-424E-D21BE025233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52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rotors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angular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velocities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3 Control via I/O feedback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linearization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20</a:t>
            </a:fld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2E0A587-01A4-9CB5-A578-90CD37EF9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422" y="1817746"/>
            <a:ext cx="8383155" cy="366763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126BAC6-02DA-D5EE-277C-BAF3B19D9AEA}"/>
              </a:ext>
            </a:extLst>
          </p:cNvPr>
          <p:cNvSpPr txBox="1"/>
          <p:nvPr/>
        </p:nvSpPr>
        <p:spPr>
          <a:xfrm>
            <a:off x="967509" y="5648464"/>
            <a:ext cx="10515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Almost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constant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speeds for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both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rotors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Inside the bounds up to the moment of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divergence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of the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whole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system.</a:t>
            </a:r>
          </a:p>
        </p:txBody>
      </p:sp>
    </p:spTree>
    <p:extLst>
      <p:ext uri="{BB962C8B-B14F-4D97-AF65-F5344CB8AC3E}">
        <p14:creationId xmlns:p14="http://schemas.microsoft.com/office/powerpoint/2010/main" val="3354455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4 Control via </a:t>
            </a:r>
            <a:r>
              <a:rPr lang="it-IT" sz="18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backstepping</a:t>
            </a:r>
            <a:endParaRPr lang="it-IT" sz="18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21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F3C906-0E3B-38D9-B250-5DFC0CCD72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79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Control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objective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22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2612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            No small body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forces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it-IT" sz="20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  <m:sup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making the following a valid Lyapunov function for the system: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26127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t="-1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8D6647-5976-0335-658A-438B0E5838CD}"/>
              </a:ext>
            </a:extLst>
          </p:cNvPr>
          <p:cNvSpPr txBox="1"/>
          <p:nvPr/>
        </p:nvSpPr>
        <p:spPr>
          <a:xfrm>
            <a:off x="838200" y="1999831"/>
            <a:ext cx="1569660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ASSUMPTION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D218B5-2DB8-F2EB-056A-B2AAD426D90B}"/>
              </a:ext>
            </a:extLst>
          </p:cNvPr>
          <p:cNvSpPr txBox="1"/>
          <p:nvPr/>
        </p:nvSpPr>
        <p:spPr>
          <a:xfrm>
            <a:off x="840443" y="2713950"/>
            <a:ext cx="782587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GOAL</a:t>
            </a:r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897915B1-2964-5748-84E1-16C991180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9735" y="3405864"/>
            <a:ext cx="8812530" cy="634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ella 18">
                <a:extLst>
                  <a:ext uri="{FF2B5EF4-FFF2-40B4-BE49-F238E27FC236}">
                    <a16:creationId xmlns:a16="http://schemas.microsoft.com/office/drawing/2014/main" id="{E68923E8-5764-8A55-0D9E-A4687D8DAE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482503"/>
                  </p:ext>
                </p:extLst>
              </p:nvPr>
            </p:nvGraphicFramePr>
            <p:xfrm>
              <a:off x="838200" y="4519923"/>
              <a:ext cx="10515603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3774172752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16752670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29970338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348061483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3934903118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60849827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064956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 b="1" kern="1200" dirty="0">
                            <a:solidFill>
                              <a:schemeClr val="lt1"/>
                            </a:solidFill>
                            <a:latin typeface="Frutiger" panose="020B0500000000000000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it-IT" sz="18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4814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b="1" kern="1200" dirty="0" err="1">
                              <a:solidFill>
                                <a:schemeClr val="lt1"/>
                              </a:solidFill>
                              <a:latin typeface="Frutiger" panose="020B0500000000000000" pitchFamily="34" charset="0"/>
                              <a:ea typeface="+mn-ea"/>
                              <a:cs typeface="+mn-cs"/>
                            </a:rPr>
                            <a:t>Variable</a:t>
                          </a:r>
                          <a:endParaRPr lang="it-IT" sz="1800" b="1" kern="1200" dirty="0">
                            <a:solidFill>
                              <a:schemeClr val="lt1"/>
                            </a:solidFill>
                            <a:latin typeface="Frutiger" panose="020B0500000000000000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Position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Velocity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Virtual control </a:t>
                          </a:r>
                        </a:p>
                        <a:p>
                          <a:pPr algn="ctr"/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Virtual control </a:t>
                          </a:r>
                        </a:p>
                        <a:p>
                          <a:pPr algn="ctr"/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2</a:t>
                          </a:r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Yaw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Yaw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velocity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09489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ella 18">
                <a:extLst>
                  <a:ext uri="{FF2B5EF4-FFF2-40B4-BE49-F238E27FC236}">
                    <a16:creationId xmlns:a16="http://schemas.microsoft.com/office/drawing/2014/main" id="{E68923E8-5764-8A55-0D9E-A4687D8DAE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6482503"/>
                  </p:ext>
                </p:extLst>
              </p:nvPr>
            </p:nvGraphicFramePr>
            <p:xfrm>
              <a:off x="838200" y="4519923"/>
              <a:ext cx="10515603" cy="12852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2229">
                      <a:extLst>
                        <a:ext uri="{9D8B030D-6E8A-4147-A177-3AD203B41FA5}">
                          <a16:colId xmlns:a16="http://schemas.microsoft.com/office/drawing/2014/main" val="3774172752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167526704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129970338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348061483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3934903118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608498275"/>
                        </a:ext>
                      </a:extLst>
                    </a:gridCol>
                    <a:gridCol w="1502229">
                      <a:extLst>
                        <a:ext uri="{9D8B030D-6E8A-4147-A177-3AD203B41FA5}">
                          <a16:colId xmlns:a16="http://schemas.microsoft.com/office/drawing/2014/main" val="206495663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813" t="-8197" r="-502033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000" t="-8197" r="-400000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1220" t="-8197" r="-301626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99595" t="-8197" r="-200405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01626" t="-8197" r="-101220" b="-2721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599190" t="-8197" r="-810" b="-2721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48141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b="1" kern="1200" dirty="0" err="1">
                              <a:solidFill>
                                <a:schemeClr val="lt1"/>
                              </a:solidFill>
                              <a:latin typeface="Frutiger" panose="020B0500000000000000" pitchFamily="34" charset="0"/>
                              <a:ea typeface="+mn-ea"/>
                              <a:cs typeface="+mn-cs"/>
                            </a:rPr>
                            <a:t>Variable</a:t>
                          </a:r>
                          <a:endParaRPr lang="it-IT" sz="1800" b="1" kern="1200" dirty="0">
                            <a:solidFill>
                              <a:schemeClr val="lt1"/>
                            </a:solidFill>
                            <a:latin typeface="Frutiger" panose="020B0500000000000000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Position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Velocity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Virtual control </a:t>
                          </a:r>
                        </a:p>
                        <a:p>
                          <a:pPr algn="ctr"/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Virtual control </a:t>
                          </a:r>
                        </a:p>
                        <a:p>
                          <a:pPr algn="ctr"/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2</a:t>
                          </a:r>
                          <a:endParaRPr lang="it-IT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Yaw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Yaw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velocity</a:t>
                          </a:r>
                          <a:r>
                            <a:rPr lang="it-IT" sz="18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8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error</a:t>
                          </a:r>
                          <a:endParaRPr lang="it-IT" sz="18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094895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72374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Control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law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23</a:t>
            </a:fld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D26B238B-F96C-1C76-8F98-F4FC93972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60" y="1794206"/>
            <a:ext cx="10698480" cy="2636520"/>
          </a:xfrm>
          <a:prstGeom prst="rect">
            <a:avLst/>
          </a:prstGeom>
        </p:spPr>
      </p:pic>
      <p:sp>
        <p:nvSpPr>
          <p:cNvPr id="10" name="Freccia in giù 9">
            <a:extLst>
              <a:ext uri="{FF2B5EF4-FFF2-40B4-BE49-F238E27FC236}">
                <a16:creationId xmlns:a16="http://schemas.microsoft.com/office/drawing/2014/main" id="{7465565A-FE47-5097-DF18-4EC6712F7AFC}"/>
              </a:ext>
            </a:extLst>
          </p:cNvPr>
          <p:cNvSpPr/>
          <p:nvPr/>
        </p:nvSpPr>
        <p:spPr>
          <a:xfrm>
            <a:off x="5968181" y="4612138"/>
            <a:ext cx="245806" cy="511277"/>
          </a:xfrm>
          <a:prstGeom prst="downArrow">
            <a:avLst/>
          </a:prstGeom>
          <a:solidFill>
            <a:srgbClr val="822433"/>
          </a:solidFill>
          <a:ln>
            <a:solidFill>
              <a:srgbClr val="8224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F57AE8AF-1A73-237C-DB25-DD24A5CAA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6209" y="5215250"/>
            <a:ext cx="9429750" cy="634365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5836D07-66CF-F951-95CA-713C51894590}"/>
              </a:ext>
            </a:extLst>
          </p:cNvPr>
          <p:cNvSpPr txBox="1">
            <a:spLocks/>
          </p:cNvSpPr>
          <p:nvPr/>
        </p:nvSpPr>
        <p:spPr>
          <a:xfrm>
            <a:off x="4526526" y="5941450"/>
            <a:ext cx="3129116" cy="542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Monotonically decreasing.</a:t>
            </a: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3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Actuation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24</a:t>
            </a:fld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2612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            Small </a:t>
                </a:r>
                <a:r>
                  <a:rPr lang="it-IT" sz="20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angles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d>
                      <m:dPr>
                        <m:begChr m:val="["/>
                        <m:endChr m:val="]"/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e>
                            <m:r>
                              <a:rPr lang="it-IT" sz="2000" b="0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it-IT" sz="20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          </a:t>
                </a:r>
                <a:r>
                  <a:rPr lang="it-IT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Given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sz="20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  <m:sup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find the corresponding actuator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it-IT" sz="20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26127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8D6647-5976-0335-658A-438B0E5838CD}"/>
              </a:ext>
            </a:extLst>
          </p:cNvPr>
          <p:cNvSpPr txBox="1"/>
          <p:nvPr/>
        </p:nvSpPr>
        <p:spPr>
          <a:xfrm>
            <a:off x="838197" y="1910273"/>
            <a:ext cx="1569660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ASSUMPTION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FD218B5-2DB8-F2EB-056A-B2AAD426D90B}"/>
              </a:ext>
            </a:extLst>
          </p:cNvPr>
          <p:cNvSpPr txBox="1"/>
          <p:nvPr/>
        </p:nvSpPr>
        <p:spPr>
          <a:xfrm>
            <a:off x="840440" y="2549363"/>
            <a:ext cx="782587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GOAL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570FE0B-B683-D8AE-7B1C-6E9E8BDB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1733" y="3252551"/>
            <a:ext cx="4440555" cy="2005965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92808106-491F-16C0-56DB-9467446E9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0500" y="5536166"/>
            <a:ext cx="1303020" cy="702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C07BE674-C033-6225-01BD-B571743F0A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645440"/>
                  </p:ext>
                </p:extLst>
              </p:nvPr>
            </p:nvGraphicFramePr>
            <p:xfrm>
              <a:off x="6519714" y="3179163"/>
              <a:ext cx="4709158" cy="294500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1791836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Control </a:t>
                          </a:r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signal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Range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Thrust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vector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tilt angle (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𝑋𝑍</m:t>
                              </m:r>
                            </m:oMath>
                          </a14:m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plane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−10, 10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°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Thrust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vector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tilt angle 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it-IT" sz="1600" b="0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it-IT" sz="1600" b="0" i="1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oMath>
                          </a14:m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plane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it-IT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−10, 10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°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0, 2800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𝑟𝑝𝑚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012218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−2800, 0</m:t>
                                    </m: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𝑟𝑝𝑚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925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ella 12">
                <a:extLst>
                  <a:ext uri="{FF2B5EF4-FFF2-40B4-BE49-F238E27FC236}">
                    <a16:creationId xmlns:a16="http://schemas.microsoft.com/office/drawing/2014/main" id="{C07BE674-C033-6225-01BD-B571743F0A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645440"/>
                  </p:ext>
                </p:extLst>
              </p:nvPr>
            </p:nvGraphicFramePr>
            <p:xfrm>
              <a:off x="6519714" y="3179163"/>
              <a:ext cx="4709158" cy="2945005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1791836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Control </a:t>
                          </a:r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signal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Range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10" t="-70526" r="-140248" b="-34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70526" r="-190385" b="-349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70526" r="-678" b="-3494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310" t="-148624" r="-140248" b="-204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148624" r="-190385" b="-204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148624" r="-678" b="-204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250926" r="-190385" b="-106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250926" r="-678" b="-106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9012218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rotation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speed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7692" t="-347706" r="-190385" b="-5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62712" t="-347706" r="-678" b="-55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49250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1979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Desired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trajectory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25</a:t>
            </a:fld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78249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required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swap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cyclically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between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an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helical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trajectory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(70 seconds) and a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static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reference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in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origin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(30 seconds).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desired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yaw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null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>
              <a:buNone/>
            </a:pP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</a:b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</p:txBody>
      </p:sp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698068DC-CD25-47DB-D9FA-973F2B3C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755265"/>
            <a:ext cx="5777865" cy="31203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759C126-2F7B-9E3C-F183-27A0935FD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10" y="2349348"/>
            <a:ext cx="5310787" cy="363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2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attitude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26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23447D5-712D-B796-5A43-BF76D863B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82" y="1559986"/>
            <a:ext cx="8672636" cy="3858751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A15DDDA-DE4D-6E9E-E097-508C8D28FC09}"/>
              </a:ext>
            </a:extLst>
          </p:cNvPr>
          <p:cNvSpPr txBox="1">
            <a:spLocks/>
          </p:cNvSpPr>
          <p:nvPr/>
        </p:nvSpPr>
        <p:spPr>
          <a:xfrm>
            <a:off x="838200" y="1782498"/>
            <a:ext cx="10515600" cy="440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b="0" i="0" u="none" strike="noStrike" baseline="0" dirty="0">
                <a:latin typeface="Frutiger" panose="020B0500000000000000" pitchFamily="34" charset="0"/>
              </a:rPr>
              <a:t>As theoretically expected, the controller exploits the roll and pitch dynamics to impart the desired</a:t>
            </a:r>
            <a:r>
              <a:rPr lang="en-US" sz="2000" dirty="0">
                <a:latin typeface="Frutiger" panose="020B0500000000000000" pitchFamily="34" charset="0"/>
              </a:rPr>
              <a:t> </a:t>
            </a:r>
            <a:r>
              <a:rPr lang="en-US" sz="2000" b="0" i="0" u="none" strike="noStrike" baseline="0" dirty="0">
                <a:latin typeface="Frutiger" panose="020B0500000000000000" pitchFamily="34" charset="0"/>
              </a:rPr>
              <a:t>behavior to the remainder of the system.</a:t>
            </a:r>
            <a:endParaRPr lang="it-IT" sz="2000" dirty="0"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6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swashplate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angles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27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EB9041C-0B62-29F0-C3C1-E8BD23658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59" y="1568293"/>
            <a:ext cx="8821882" cy="3859572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CD6D7CBC-3E91-2D8B-072B-71E0974E751F}"/>
              </a:ext>
            </a:extLst>
          </p:cNvPr>
          <p:cNvSpPr txBox="1">
            <a:spLocks/>
          </p:cNvSpPr>
          <p:nvPr/>
        </p:nvSpPr>
        <p:spPr>
          <a:xfrm>
            <a:off x="838200" y="1782498"/>
            <a:ext cx="10515600" cy="44019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latin typeface="Frutiger" panose="020B0500000000000000" pitchFamily="34" charset="0"/>
              </a:rPr>
              <a:t>A</a:t>
            </a:r>
            <a:r>
              <a:rPr lang="en-US" sz="2000" b="0" i="0" u="none" strike="noStrike" baseline="0" dirty="0">
                <a:latin typeface="Frutiger" panose="020B0500000000000000" pitchFamily="34" charset="0"/>
              </a:rPr>
              <a:t>dequately saturated according to the constraints to reflect the actual physical limitations of the actuators.</a:t>
            </a:r>
            <a:endParaRPr lang="it-IT" sz="2000" dirty="0"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850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rotors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angular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velocities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28</a:t>
            </a:fld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8CE8559-1720-E256-52CD-FD9AB69C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37" y="1522323"/>
            <a:ext cx="8416525" cy="3813353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60B35136-E434-73D2-9A2C-3330525F6E58}"/>
              </a:ext>
            </a:extLst>
          </p:cNvPr>
          <p:cNvSpPr txBox="1">
            <a:spLocks/>
          </p:cNvSpPr>
          <p:nvPr/>
        </p:nvSpPr>
        <p:spPr>
          <a:xfrm>
            <a:off x="838200" y="1782498"/>
            <a:ext cx="10515600" cy="45738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Almost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steady speeds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except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in the take off and landing actions. </a:t>
            </a:r>
          </a:p>
          <a:p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Saturated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to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their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maximum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feasible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value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when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necessary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  <a:latin typeface="Frutiger" panose="020B0500000000000000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8387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Simulation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results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: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animations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4 Control via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backstepping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2DDF56-7B91-4B01-9C01-9E940BA2BCA3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it-IT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ingenuity_edit">
            <a:hlinkClick r:id="" action="ppaction://media"/>
            <a:extLst>
              <a:ext uri="{FF2B5EF4-FFF2-40B4-BE49-F238E27FC236}">
                <a16:creationId xmlns:a16="http://schemas.microsoft.com/office/drawing/2014/main" id="{26BCC91B-8320-9EF7-DA59-6F41B6E47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6084" t="23714" r="2229" b="17853"/>
          <a:stretch/>
        </p:blipFill>
        <p:spPr>
          <a:xfrm>
            <a:off x="5872352" y="1976283"/>
            <a:ext cx="5713663" cy="3633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ngenuity_edit">
            <a:hlinkClick r:id="" action="ppaction://media"/>
            <a:extLst>
              <a:ext uri="{FF2B5EF4-FFF2-40B4-BE49-F238E27FC236}">
                <a16:creationId xmlns:a16="http://schemas.microsoft.com/office/drawing/2014/main" id="{3DE1AC8C-8BF0-94F0-ECCD-674C8368DE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047" t="23714" r="54138" b="17853"/>
          <a:stretch/>
        </p:blipFill>
        <p:spPr>
          <a:xfrm>
            <a:off x="605985" y="1976282"/>
            <a:ext cx="4843509" cy="36334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38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1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Ingenuity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1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Introduction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3</a:t>
            </a:fld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 flies with a coaxial rotor system, comprising two horizontally-overlapping counter-rotating blades to mitigate reaction torque effects.</a:t>
            </a:r>
          </a:p>
          <a:p>
            <a:pPr marL="0" indent="0">
              <a:buNone/>
            </a:pPr>
            <a:endParaRPr lang="en-US" sz="2000" dirty="0">
              <a:latin typeface="Frutiger" panose="020B0500000000000000" pitchFamily="34" charset="0"/>
            </a:endParaRP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4B12B4AE-7DE3-3041-663C-16667843BD5D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B</a:t>
            </a:r>
          </a:p>
        </p:txBody>
      </p:sp>
      <p:pic>
        <p:nvPicPr>
          <p:cNvPr id="8" name="Immagine 7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096261F5-B984-A4F6-A461-9B44A1264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000" y="1728233"/>
            <a:ext cx="4223999" cy="268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FFD52A8-ED0D-1E67-A5C8-6E184CFDCF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831851"/>
                  </p:ext>
                </p:extLst>
              </p:nvPr>
            </p:nvGraphicFramePr>
            <p:xfrm>
              <a:off x="6281928" y="1822450"/>
              <a:ext cx="5071872" cy="369735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2154550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Parameter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Mass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1.8 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90405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diameter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1.2 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7807613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Blade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chord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0.24 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COM – 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distance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b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0.10 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COM –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distance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𝑐𝑚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0.05 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410394"/>
                      </a:ext>
                    </a:extLst>
                  </a:tr>
                  <a:tr h="843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Inertia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tensor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𝑑𝑖𝑎𝑔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it-IT" sz="16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0.210, </m:t>
                                        </m:r>
                                      </m:e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0.288, </m:t>
                                        </m:r>
                                      </m:e>
                                      <m:e>
                                        <m:r>
                                          <a:rPr lang="it-IT" sz="1600" b="0" i="1" smtClean="0">
                                            <a:solidFill>
                                              <a:schemeClr val="tx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0.278</m:t>
                                        </m:r>
                                      </m:e>
                                    </m:eqArr>
                                  </m:e>
                                </m:d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  <m:r>
                                  <a:rPr lang="it-IT" sz="1600" b="0" i="1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it-IT" sz="1600" b="0" i="1" smtClean="0">
                                        <a:solidFill>
                                          <a:schemeClr val="tx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3455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5FFD52A8-ED0D-1E67-A5C8-6E184CFDCF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1831851"/>
                  </p:ext>
                </p:extLst>
              </p:nvPr>
            </p:nvGraphicFramePr>
            <p:xfrm>
              <a:off x="6281928" y="1822450"/>
              <a:ext cx="5071872" cy="3697350"/>
            </p:xfrm>
            <a:graphic>
              <a:graphicData uri="http://schemas.openxmlformats.org/drawingml/2006/table">
                <a:tbl>
                  <a:tblPr firstRow="1" bandRow="1">
                    <a:effectLst/>
                    <a:tableStyleId>{5C22544A-7EE6-4342-B048-85BDC9FD1C3A}</a:tableStyleId>
                  </a:tblPr>
                  <a:tblGrid>
                    <a:gridCol w="1963730">
                      <a:extLst>
                        <a:ext uri="{9D8B030D-6E8A-4147-A177-3AD203B41FA5}">
                          <a16:colId xmlns:a16="http://schemas.microsoft.com/office/drawing/2014/main" val="4247357781"/>
                        </a:ext>
                      </a:extLst>
                    </a:gridCol>
                    <a:gridCol w="953592">
                      <a:extLst>
                        <a:ext uri="{9D8B030D-6E8A-4147-A177-3AD203B41FA5}">
                          <a16:colId xmlns:a16="http://schemas.microsoft.com/office/drawing/2014/main" val="763072029"/>
                        </a:ext>
                      </a:extLst>
                    </a:gridCol>
                    <a:gridCol w="2154550">
                      <a:extLst>
                        <a:ext uri="{9D8B030D-6E8A-4147-A177-3AD203B41FA5}">
                          <a16:colId xmlns:a16="http://schemas.microsoft.com/office/drawing/2014/main" val="2779618184"/>
                        </a:ext>
                      </a:extLst>
                    </a:gridCol>
                  </a:tblGrid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 err="1">
                              <a:latin typeface="Frutiger" panose="020B0500000000000000" pitchFamily="34" charset="0"/>
                            </a:rPr>
                            <a:t>Parameter</a:t>
                          </a:r>
                          <a:endParaRPr lang="it-IT" sz="1800" dirty="0"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Symbol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800" dirty="0">
                              <a:latin typeface="Frutiger" panose="020B0500000000000000" pitchFamily="34" charset="0"/>
                            </a:rPr>
                            <a:t>Value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822433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12842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Mass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104762" r="-228205" b="-768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104762" r="-565" b="-768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5904058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diameter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204762" r="-228205" b="-668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204762" r="-565" b="-668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7807613"/>
                      </a:ext>
                    </a:extLst>
                  </a:tr>
                  <a:tr h="3829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Blade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chord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304762" r="-228205" b="-5682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304762" r="-565" b="-5682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9857043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COM – upper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distance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233945" r="-228205" b="-2284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233945" r="-565" b="-2284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11286729"/>
                      </a:ext>
                    </a:extLst>
                  </a:tr>
                  <a:tr h="66097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COM –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lower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rotor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distance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337037" r="-228205" b="-1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337037" r="-565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4410394"/>
                      </a:ext>
                    </a:extLst>
                  </a:tr>
                  <a:tr h="843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Inertia</a:t>
                          </a:r>
                          <a:r>
                            <a:rPr lang="it-IT" sz="1600" dirty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 </a:t>
                          </a:r>
                          <a:r>
                            <a:rPr lang="it-IT" sz="1600" dirty="0" err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Frutiger" panose="020B0500000000000000" pitchFamily="34" charset="0"/>
                            </a:rPr>
                            <a:t>tensor</a:t>
                          </a:r>
                          <a:endParaRPr lang="it-IT" sz="16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Frutiger" panose="020B0500000000000000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7692" t="-339568" r="-228205" b="-1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5593" t="-339568" r="-565" b="-1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034552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58845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5 </a:t>
            </a:r>
            <a:r>
              <a:rPr lang="it-IT" sz="18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Conclusions</a:t>
            </a:r>
            <a:endParaRPr lang="it-IT" sz="18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30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6697C3-249C-9EF7-FDD5-6D0FCBAFA84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158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Conclusions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5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Conclusions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31</a:t>
            </a:fld>
            <a:endParaRPr lang="it-IT" dirty="0"/>
          </a:p>
        </p:txBody>
      </p:sp>
      <p:pic>
        <p:nvPicPr>
          <p:cNvPr id="6" name="Immagine 5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F6B7B879-D984-D482-EF6A-A02E27E33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48" y="2135963"/>
            <a:ext cx="4061562" cy="2586073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75A634B-CA32-BE6A-49C2-CF5143B0CA20}"/>
              </a:ext>
            </a:extLst>
          </p:cNvPr>
          <p:cNvSpPr txBox="1">
            <a:spLocks/>
          </p:cNvSpPr>
          <p:nvPr/>
        </p:nvSpPr>
        <p:spPr>
          <a:xfrm>
            <a:off x="838200" y="1782499"/>
            <a:ext cx="6109252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an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underactuated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robot with 6 DOF and 4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actuators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developed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model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able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reproduce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 good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approximation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of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behavior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of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real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system.</a:t>
            </a:r>
          </a:p>
          <a:p>
            <a:pPr algn="just"/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The feedback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linearizing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controller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able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stabilize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positional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dynamics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around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a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desired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trajectory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,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but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hidden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nonlinearities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induce the robot to assume an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undesirable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behavior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.</a:t>
            </a:r>
          </a:p>
          <a:p>
            <a:pPr algn="just"/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backstepping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controller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able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to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stabilize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the full dynamics of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Ingenuity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because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it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exploits the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cascade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structure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of the system and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provides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virtual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control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laws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depending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on the back-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propagating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error</a:t>
            </a:r>
            <a:r>
              <a:rPr lang="it-IT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 dynamics.</a:t>
            </a:r>
          </a:p>
        </p:txBody>
      </p:sp>
    </p:spTree>
    <p:extLst>
      <p:ext uri="{BB962C8B-B14F-4D97-AF65-F5344CB8AC3E}">
        <p14:creationId xmlns:p14="http://schemas.microsoft.com/office/powerpoint/2010/main" val="2343793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References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32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9F38B64-2519-0970-2A5F-53CDC9EDB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"/>
          <a:stretch/>
        </p:blipFill>
        <p:spPr>
          <a:xfrm>
            <a:off x="838200" y="1920217"/>
            <a:ext cx="10066203" cy="39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72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Martian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environment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1 </a:t>
            </a:r>
            <a:r>
              <a:rPr lang="it-IT" sz="1800" b="1" dirty="0" err="1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Introduction</a:t>
            </a:r>
            <a:endParaRPr lang="it-IT" sz="1800" b="1" dirty="0">
              <a:solidFill>
                <a:srgbClr val="822433"/>
              </a:solidFill>
              <a:latin typeface="Frutiger" panose="020B0500000000000000" pitchFamily="34" charset="0"/>
              <a:cs typeface="Arial" panose="020B0604020202020204" pitchFamily="34" charset="0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4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420514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Even though the Martian gravity is only about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38%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of the Earth's, its thin atmosphere makes it difficult for aerial vehicles to fly.</a:t>
                </a:r>
              </a:p>
              <a:p>
                <a:pPr marL="0" indent="0">
                  <a:buNone/>
                </a:pPr>
                <a:endParaRPr lang="en-US" sz="2000" dirty="0"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4205140" cy="4351338"/>
              </a:xfrm>
              <a:prstGeom prst="rect">
                <a:avLst/>
              </a:prstGeom>
              <a:blipFill>
                <a:blip r:embed="rId3"/>
                <a:stretch>
                  <a:fillRect l="-1597" t="-1401" r="-159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4B12B4AE-7DE3-3041-663C-16667843BD5D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s</a:t>
            </a:r>
          </a:p>
        </p:txBody>
      </p:sp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9D8ECF1-7B4D-CB26-907B-2FB382D38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63" y="1569200"/>
            <a:ext cx="5807237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  <p:pic>
        <p:nvPicPr>
          <p:cNvPr id="1026" name="Picture 2" descr="Mars White Background Images – Browse 22,014 Stock Photos, Vectors, and  Video | Adobe Stock">
            <a:extLst>
              <a:ext uri="{FF2B5EF4-FFF2-40B4-BE49-F238E27FC236}">
                <a16:creationId xmlns:a16="http://schemas.microsoft.com/office/drawing/2014/main" id="{8C742E8B-46F8-EB68-28CF-5CED25862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2" r="27114"/>
          <a:stretch/>
        </p:blipFill>
        <p:spPr bwMode="auto">
          <a:xfrm>
            <a:off x="1665182" y="3178039"/>
            <a:ext cx="2551176" cy="281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9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24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Table</a:t>
            </a:r>
            <a:r>
              <a:rPr lang="it-IT" sz="3600" b="1" dirty="0">
                <a:solidFill>
                  <a:schemeClr val="bg1"/>
                </a:solidFill>
                <a:latin typeface="Frutiger" panose="020B0500000000000000" pitchFamily="34" charset="0"/>
              </a:rPr>
              <a:t> of </a:t>
            </a:r>
            <a:r>
              <a:rPr lang="it-IT" sz="3600" b="1" dirty="0" err="1">
                <a:solidFill>
                  <a:schemeClr val="bg1"/>
                </a:solidFill>
                <a:latin typeface="Frutiger" panose="020B0500000000000000" pitchFamily="34" charset="0"/>
              </a:rPr>
              <a:t>Contents</a:t>
            </a:r>
            <a:br>
              <a:rPr lang="it-IT" sz="3600" dirty="0">
                <a:solidFill>
                  <a:schemeClr val="bg1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chemeClr val="bg1"/>
                </a:solidFill>
                <a:latin typeface="Frutiger" panose="020B0500000000000000" pitchFamily="34" charset="0"/>
              </a:rPr>
              <a:t>2 Mathematical model</a:t>
            </a:r>
          </a:p>
        </p:txBody>
      </p:sp>
      <p:pic>
        <p:nvPicPr>
          <p:cNvPr id="5" name="Segnaposto contenuto 4" descr="Immagine che contiene logo, simbolo, emblema, Marchio&#10;&#10;Descrizione generata automaticamente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1175327" cy="1399049"/>
          </a:xfr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624F73A2-AFC6-C3DD-7634-53CCE6A3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5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A6CDB8-FEC1-2082-1140-BCEBBA00201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Introduction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  <a:latin typeface="Frutiger" panose="020B0500000000000000" pitchFamily="34" charset="0"/>
              </a:rPr>
              <a:t>Mathematical model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I/O feedback linearization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Control via backstepping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solidFill>
                  <a:schemeClr val="bg1">
                    <a:alpha val="70000"/>
                  </a:schemeClr>
                </a:solidFill>
                <a:latin typeface="Frutiger" panose="020B0500000000000000" pitchFamily="34" charset="0"/>
              </a:rPr>
              <a:t>Conclusions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234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Forces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6</a:t>
            </a:fld>
            <a:endParaRPr lang="it-IT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F14AF28A-BC1D-BBC6-1055-49B28E8D0099}"/>
              </a:ext>
            </a:extLst>
          </p:cNvPr>
          <p:cNvSpPr txBox="1">
            <a:spLocks/>
          </p:cNvSpPr>
          <p:nvPr/>
        </p:nvSpPr>
        <p:spPr>
          <a:xfrm>
            <a:off x="838200" y="1982942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Lift and drag coefficients: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Norm of the thrust generated by each rotor: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Frutiger" panose="020B0500000000000000" pitchFamily="34" charset="0"/>
            </a:endParaRPr>
          </a:p>
          <a:p>
            <a:pPr marL="0" indent="0" algn="just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Frutiger" panose="020B0500000000000000" pitchFamily="34" charset="0"/>
              </a:rPr>
              <a:t>Thrust vector generated by each rotor: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2EFADB0-0CCE-1C2A-9286-0EAB48458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8737" y="2470843"/>
            <a:ext cx="4200525" cy="634365"/>
          </a:xfrm>
          <a:prstGeom prst="rect">
            <a:avLst/>
          </a:prstGeom>
        </p:spPr>
      </p:pic>
      <p:pic>
        <p:nvPicPr>
          <p:cNvPr id="12" name="Elemento grafico 11">
            <a:extLst>
              <a:ext uri="{FF2B5EF4-FFF2-40B4-BE49-F238E27FC236}">
                <a16:creationId xmlns:a16="http://schemas.microsoft.com/office/drawing/2014/main" id="{DDB22DA1-22C9-3135-42F7-12E8A969D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3026" y="3815711"/>
            <a:ext cx="4131945" cy="342900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9925D41-EA79-7B9A-C690-841E4E934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83153" y="4975271"/>
            <a:ext cx="2091690" cy="377190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9666F8EE-CFE1-56C1-CB35-0868A323A2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25652" y="1883004"/>
            <a:ext cx="3274695" cy="154305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2A64E82-C5CE-8949-5423-76C747D8CA5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56" r="4403"/>
          <a:stretch/>
        </p:blipFill>
        <p:spPr>
          <a:xfrm>
            <a:off x="6578729" y="3643944"/>
            <a:ext cx="4368539" cy="230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3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Torques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7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327071"/>
                <a:ext cx="5181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Torques generated by the thrust vectors applied on the rotation hubs:</a:t>
                </a: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 algn="just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NB: the last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it-IT" sz="20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is null.</a:t>
                </a:r>
              </a:p>
              <a:p>
                <a:pPr marL="0" indent="0" algn="just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7071"/>
                <a:ext cx="5181600" cy="4351338"/>
              </a:xfrm>
              <a:prstGeom prst="rect">
                <a:avLst/>
              </a:prstGeom>
              <a:blipFill>
                <a:blip r:embed="rId3"/>
                <a:stretch>
                  <a:fillRect l="-1294" t="-1541" r="-1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4B12B4AE-7DE3-3041-663C-16667843BD5D}"/>
              </a:ext>
            </a:extLst>
          </p:cNvPr>
          <p:cNvSpPr txBox="1">
            <a:spLocks/>
          </p:cNvSpPr>
          <p:nvPr/>
        </p:nvSpPr>
        <p:spPr>
          <a:xfrm>
            <a:off x="6172200" y="2189423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Frutiger" panose="020B0500000000000000" pitchFamily="34" charset="0"/>
                <a:ea typeface="+mn-ea"/>
                <a:cs typeface="+mn-cs"/>
              </a:rPr>
              <a:t>The third component of the rotation is caused by the difference of the reaction torques: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0E96D4D2-AA81-EF2E-0FFB-D81EF3818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2837" y="3260102"/>
            <a:ext cx="2331720" cy="1114425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8DD93D0E-C375-37C1-DEFC-35AF7EB070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0457" y="3456782"/>
            <a:ext cx="2280285" cy="15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84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Overall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forces</a:t>
            </a:r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 and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torques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8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Overall forces and torques acting on the helicopter: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 err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sz="2000" i="1" dirty="0" err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000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is the gravitational force, and the rotation matrix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is: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It is parametrized in terms of roll, pitch and yaw angles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expresses the relative orientation of the body frame with respect to the inertial one.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38" t="-1401" b="-11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CDF55D5-1ACB-ADAA-326E-3C1F58F411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2650" y="2382520"/>
            <a:ext cx="7886700" cy="394335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FBC6327F-D5DE-E8C0-2B00-33F845C8A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8705" y="2924651"/>
            <a:ext cx="2434590" cy="342900"/>
          </a:xfrm>
          <a:prstGeom prst="rect">
            <a:avLst/>
          </a:prstGeom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C046DEB6-4B83-A092-CE37-ED917F499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18510" y="4081146"/>
            <a:ext cx="5554980" cy="1114425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D08B8571-61D3-4295-CD40-34A6A66C86F9}"/>
              </a:ext>
            </a:extLst>
          </p:cNvPr>
          <p:cNvSpPr/>
          <p:nvPr/>
        </p:nvSpPr>
        <p:spPr>
          <a:xfrm>
            <a:off x="5744212" y="2508928"/>
            <a:ext cx="572767" cy="297137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8CDFD15-D95C-F1DA-ADD0-50541A530C1D}"/>
              </a:ext>
            </a:extLst>
          </p:cNvPr>
          <p:cNvSpPr/>
          <p:nvPr/>
        </p:nvSpPr>
        <p:spPr>
          <a:xfrm>
            <a:off x="7700009" y="2476500"/>
            <a:ext cx="403861" cy="297136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A98FE91-91C3-3315-D1FB-A6B775AF5966}"/>
              </a:ext>
            </a:extLst>
          </p:cNvPr>
          <p:cNvSpPr/>
          <p:nvPr/>
        </p:nvSpPr>
        <p:spPr>
          <a:xfrm>
            <a:off x="8387713" y="2471045"/>
            <a:ext cx="403861" cy="297136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20F51BE-4E99-142B-0A97-F198B9B74DDD}"/>
              </a:ext>
            </a:extLst>
          </p:cNvPr>
          <p:cNvSpPr txBox="1"/>
          <p:nvPr/>
        </p:nvSpPr>
        <p:spPr>
          <a:xfrm>
            <a:off x="7700009" y="2911435"/>
            <a:ext cx="1622560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Control inputs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1788DA-D2BE-2A82-1F3B-75EB60EC368B}"/>
              </a:ext>
            </a:extLst>
          </p:cNvPr>
          <p:cNvSpPr txBox="1"/>
          <p:nvPr/>
        </p:nvSpPr>
        <p:spPr>
          <a:xfrm>
            <a:off x="8511289" y="3429000"/>
            <a:ext cx="2340705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  <a:latin typeface="Frutiger" panose="020B0500000000000000" pitchFamily="34" charset="0"/>
              </a:rPr>
              <a:t>Underactuated</a:t>
            </a:r>
            <a:r>
              <a:rPr lang="it-IT" dirty="0">
                <a:solidFill>
                  <a:schemeClr val="bg1"/>
                </a:solidFill>
                <a:latin typeface="Frutiger" panose="020B0500000000000000" pitchFamily="34" charset="0"/>
              </a:rPr>
              <a:t> robot</a:t>
            </a:r>
          </a:p>
        </p:txBody>
      </p:sp>
    </p:spTree>
    <p:extLst>
      <p:ext uri="{BB962C8B-B14F-4D97-AF65-F5344CB8AC3E}">
        <p14:creationId xmlns:p14="http://schemas.microsoft.com/office/powerpoint/2010/main" val="3375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DEC73D-EC40-0420-2AE4-77FA43668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837" y="-9237"/>
            <a:ext cx="9340273" cy="1399050"/>
          </a:xfrm>
        </p:spPr>
        <p:txBody>
          <a:bodyPr anchor="b">
            <a:normAutofit/>
          </a:bodyPr>
          <a:lstStyle/>
          <a:p>
            <a:r>
              <a:rPr lang="it-IT" sz="3600" b="1" dirty="0">
                <a:solidFill>
                  <a:srgbClr val="822433"/>
                </a:solidFill>
                <a:latin typeface="Frutiger" panose="020B0500000000000000" pitchFamily="34" charset="0"/>
              </a:rPr>
              <a:t>Dynamic </a:t>
            </a:r>
            <a:r>
              <a:rPr lang="it-IT" sz="3600" b="1" dirty="0" err="1">
                <a:solidFill>
                  <a:srgbClr val="822433"/>
                </a:solidFill>
                <a:latin typeface="Frutiger" panose="020B0500000000000000" pitchFamily="34" charset="0"/>
              </a:rPr>
              <a:t>equations</a:t>
            </a:r>
            <a:br>
              <a:rPr lang="it-IT" sz="3600" dirty="0">
                <a:solidFill>
                  <a:srgbClr val="822433"/>
                </a:solidFill>
                <a:latin typeface="Frutiger" panose="020B0500000000000000" pitchFamily="34" charset="0"/>
              </a:rPr>
            </a:br>
            <a:r>
              <a:rPr lang="it-IT" sz="1800" b="1" dirty="0">
                <a:solidFill>
                  <a:srgbClr val="822433"/>
                </a:solidFill>
                <a:latin typeface="Frutiger" panose="020B0500000000000000" pitchFamily="34" charset="0"/>
                <a:cs typeface="Arial" panose="020B0604020202020204" pitchFamily="34" charset="0"/>
              </a:rPr>
              <a:t>2 Mathematical model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A98FB29-BE44-0957-4DE7-87FC52C21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0"/>
            <a:ext cx="1175327" cy="1399049"/>
          </a:xfr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BA3C90-E76B-0E1B-293D-EA18D095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DDF56-7B91-4B01-9C01-9E940BA2BCA3}" type="slidenum">
              <a:rPr lang="it-IT" smtClean="0"/>
              <a:t>9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218917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Derivatives of the linear and angular velocity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in the body frame: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In the inertial frame, the position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and the orientation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rutiger" panose="020B0500000000000000" pitchFamily="34" charset="0"/>
                  </a:rPr>
                  <a:t> of the robot are: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Frutiger" panose="020B0500000000000000" pitchFamily="34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F14AF28A-BC1D-BBC6-1055-49B28E8D0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218917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638" t="-15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ECB84998-FC77-62CE-7FE6-1815CF524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4055" y="2837859"/>
            <a:ext cx="8263890" cy="685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E624CC-9944-15FC-7592-E65754A9856D}"/>
              </a:ext>
            </a:extLst>
          </p:cNvPr>
          <p:cNvSpPr txBox="1"/>
          <p:nvPr/>
        </p:nvSpPr>
        <p:spPr>
          <a:xfrm>
            <a:off x="3802958" y="3691014"/>
            <a:ext cx="1721946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000" dirty="0" err="1">
                <a:solidFill>
                  <a:schemeClr val="bg1"/>
                </a:solidFill>
                <a:latin typeface="Frutiger" panose="020B0500000000000000" pitchFamily="34" charset="0"/>
              </a:rPr>
              <a:t>Coriolis</a:t>
            </a:r>
            <a:r>
              <a:rPr lang="it-IT" sz="2000" dirty="0">
                <a:solidFill>
                  <a:schemeClr val="bg1"/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Frutiger" panose="020B0500000000000000" pitchFamily="34" charset="0"/>
              </a:rPr>
              <a:t>effect</a:t>
            </a:r>
            <a:endParaRPr lang="it-IT" sz="2000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E016F0E-49CD-AF4D-316D-7373143FF0BA}"/>
              </a:ext>
            </a:extLst>
          </p:cNvPr>
          <p:cNvSpPr txBox="1"/>
          <p:nvPr/>
        </p:nvSpPr>
        <p:spPr>
          <a:xfrm>
            <a:off x="8270640" y="3632485"/>
            <a:ext cx="2117887" cy="369332"/>
          </a:xfrm>
          <a:prstGeom prst="rect">
            <a:avLst/>
          </a:prstGeom>
          <a:solidFill>
            <a:srgbClr val="822433"/>
          </a:solidFill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it-IT" sz="2000" dirty="0" err="1">
                <a:solidFill>
                  <a:schemeClr val="bg1"/>
                </a:solidFill>
                <a:latin typeface="Frutiger" panose="020B0500000000000000" pitchFamily="34" charset="0"/>
              </a:rPr>
              <a:t>Gyroscopic</a:t>
            </a:r>
            <a:r>
              <a:rPr lang="it-IT" sz="2000" dirty="0">
                <a:solidFill>
                  <a:schemeClr val="bg1"/>
                </a:solidFill>
                <a:latin typeface="Frutiger" panose="020B0500000000000000" pitchFamily="3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Frutiger" panose="020B0500000000000000" pitchFamily="34" charset="0"/>
              </a:rPr>
              <a:t>effect</a:t>
            </a:r>
            <a:endParaRPr lang="it-IT" sz="2000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pic>
        <p:nvPicPr>
          <p:cNvPr id="28" name="Elemento grafico 27">
            <a:extLst>
              <a:ext uri="{FF2B5EF4-FFF2-40B4-BE49-F238E27FC236}">
                <a16:creationId xmlns:a16="http://schemas.microsoft.com/office/drawing/2014/main" id="{A05D8C3A-098E-8523-4C50-6FB41D995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72890" y="4749895"/>
            <a:ext cx="4046220" cy="634365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BAB871AE-FCE3-AE23-2D12-30DD0C7838E7}"/>
              </a:ext>
            </a:extLst>
          </p:cNvPr>
          <p:cNvSpPr/>
          <p:nvPr/>
        </p:nvSpPr>
        <p:spPr>
          <a:xfrm>
            <a:off x="3870959" y="2837859"/>
            <a:ext cx="1585944" cy="337950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6CD4F697-27A6-2AE9-D58F-9518B3C5C314}"/>
              </a:ext>
            </a:extLst>
          </p:cNvPr>
          <p:cNvSpPr/>
          <p:nvPr/>
        </p:nvSpPr>
        <p:spPr>
          <a:xfrm>
            <a:off x="8610600" y="3014013"/>
            <a:ext cx="1437968" cy="407613"/>
          </a:xfrm>
          <a:prstGeom prst="rect">
            <a:avLst/>
          </a:prstGeom>
          <a:solidFill>
            <a:srgbClr val="8224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17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648</TotalTime>
  <Words>1353</Words>
  <Application>Microsoft Office PowerPoint</Application>
  <PresentationFormat>Widescreen</PresentationFormat>
  <Paragraphs>269</Paragraphs>
  <Slides>32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Consolas</vt:lpstr>
      <vt:lpstr>Frutiger</vt:lpstr>
      <vt:lpstr>Tema di Office</vt:lpstr>
      <vt:lpstr>PowerPoint Presentation</vt:lpstr>
      <vt:lpstr>Table of Contents 1 Introduction</vt:lpstr>
      <vt:lpstr>Ingenuity 1 Introduction</vt:lpstr>
      <vt:lpstr>Martian environment 1 Introduction</vt:lpstr>
      <vt:lpstr>Table of Contents 2 Mathematical model</vt:lpstr>
      <vt:lpstr>Forces 2 Mathematical model</vt:lpstr>
      <vt:lpstr>Torques 2 Mathematical model</vt:lpstr>
      <vt:lpstr>Overall forces and torques 2 Mathematical model</vt:lpstr>
      <vt:lpstr>Dynamic equations 2 Mathematical model</vt:lpstr>
      <vt:lpstr>Actuator dynamics 2 Mathematical model</vt:lpstr>
      <vt:lpstr>Table of Contents 3 Control via I/O feedback linearization</vt:lpstr>
      <vt:lpstr>State space representation 3 Control via I/O feedback linearization</vt:lpstr>
      <vt:lpstr>Position control law 3 Control via I/O feedback linearization</vt:lpstr>
      <vt:lpstr>Orientation control law 3 Control via I/O feedback linearization</vt:lpstr>
      <vt:lpstr>Forced zero dynamics 3 Control via I/O feedback linearization</vt:lpstr>
      <vt:lpstr>Actuation 3 Control via I/O feedback linearization</vt:lpstr>
      <vt:lpstr>Desired trajectory 3 Control via I/O feedback linearization</vt:lpstr>
      <vt:lpstr>Simulation results: attitude 3 Control via I/O feedback linearization</vt:lpstr>
      <vt:lpstr>Simulation results: swashplate angles 3 Control via I/O feedback linearization</vt:lpstr>
      <vt:lpstr>Simulation results: rotors angular velocities 3 Control via I/O feedback linearization</vt:lpstr>
      <vt:lpstr>Table of Contents 4 Control via backstepping</vt:lpstr>
      <vt:lpstr>Control objective 4 Control via backstepping</vt:lpstr>
      <vt:lpstr>Control law 4 Control via backstepping</vt:lpstr>
      <vt:lpstr>Actuation 4 Control via backstepping</vt:lpstr>
      <vt:lpstr>Desired trajectory 4 Control via backstepping</vt:lpstr>
      <vt:lpstr>Simulation results: attitude 4 Control via backstepping</vt:lpstr>
      <vt:lpstr>Simulation results: swashplate angles 4 Control via backstepping</vt:lpstr>
      <vt:lpstr>Simulation results: rotors angular velocities 4 Control via backstepping</vt:lpstr>
      <vt:lpstr>Simulation results: animations 4 Control via backstepping</vt:lpstr>
      <vt:lpstr>Table of Contents 5 Conclusions</vt:lpstr>
      <vt:lpstr>Conclusions 5 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HH39829</dc:creator>
  <cp:lastModifiedBy>Antonio Rapuano</cp:lastModifiedBy>
  <cp:revision>11</cp:revision>
  <dcterms:created xsi:type="dcterms:W3CDTF">2024-04-15T13:32:00Z</dcterms:created>
  <dcterms:modified xsi:type="dcterms:W3CDTF">2025-05-27T20:56:23Z</dcterms:modified>
</cp:coreProperties>
</file>